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44578" y="1785937"/>
            <a:ext cx="15894844" cy="492918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244578" y="6840140"/>
            <a:ext cx="15894844" cy="221456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6" cy="64879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8396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2841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7286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1731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4833937" y="6000750"/>
            <a:ext cx="14716126" cy="91082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3048000" y="0"/>
            <a:ext cx="18296470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20706053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12906375" y="1768078"/>
            <a:ext cx="7604338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4155281" y="1946671"/>
            <a:ext cx="7929563" cy="492918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4155281" y="6858000"/>
            <a:ext cx="7929563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0706053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137421" y="908807"/>
            <a:ext cx="16055579" cy="120361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1" y="9572625"/>
            <a:ext cx="16073438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55281" y="5143500"/>
            <a:ext cx="16073438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12906375" y="1768078"/>
            <a:ext cx="7604338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155281" y="1946671"/>
            <a:ext cx="7929563" cy="492918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155281" y="6858000"/>
            <a:ext cx="7929563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quarter" idx="21"/>
          </p:nvPr>
        </p:nvSpPr>
        <p:spPr>
          <a:xfrm>
            <a:off x="13192125" y="3196828"/>
            <a:ext cx="7054454" cy="9410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4155281" y="3893343"/>
            <a:ext cx="762595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4155281" y="1928812"/>
            <a:ext cx="16073438" cy="9858376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12622805" y="7171872"/>
            <a:ext cx="7552529" cy="56643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12692062" y="1357312"/>
            <a:ext cx="7479499" cy="5607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4673203" y="1750218"/>
            <a:ext cx="7604292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0704195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55281" y="357187"/>
            <a:ext cx="16073438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255624" y="3962399"/>
            <a:ext cx="7162802" cy="975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06052" y="13099992"/>
            <a:ext cx="409779" cy="42834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061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506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50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95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39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84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728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73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i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Decisions</a:t>
            </a:r>
          </a:p>
        </p:txBody>
      </p:sp>
      <p:sp>
        <p:nvSpPr>
          <p:cNvPr id="168" name="Shutting Down the Pipeline…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18609" indent="-518609" defTabSz="687620">
              <a:spcBef>
                <a:spcPts val="4100"/>
              </a:spcBef>
              <a:buBlip>
                <a:blip r:embed="rId3"/>
              </a:buBlip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Shutting Down the Pipeline…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the company didn’t know how much access the hackers might gain, maintaining operational control of the pipeline was paramount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to prevent hackers from migrating to the pipeline control system, Colonial decided a complete shutdown was necessary</a:t>
            </a:r>
          </a:p>
          <a:p>
            <a:pPr marL="518609" indent="-518609" defTabSz="687620">
              <a:spcBef>
                <a:spcPts val="4100"/>
              </a:spcBef>
              <a:buBlip>
                <a:blip r:embed="rId3"/>
              </a:buBlip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Paying the Ransom…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pa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71" name="news of the attack and the pipeline shutdown spurred panic buying of gasoline, leaving thousands of gas stations without fuel, driving prices to the highest in almost 7 yea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h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74" name="Email Scann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Email Scanning</a:t>
            </a:r>
          </a:p>
          <a:p>
            <a:pPr>
              <a:buBlip>
                <a:blip r:embed="rId3"/>
              </a:buBlip>
            </a:pPr>
            <a:r>
              <a:t>Sandboxing</a:t>
            </a:r>
          </a:p>
          <a:p>
            <a:pPr>
              <a:buBlip>
                <a:blip r:embed="rId3"/>
              </a:buBlip>
            </a:pPr>
            <a:r>
              <a:t>Awareness Training</a:t>
            </a:r>
          </a:p>
          <a:p>
            <a:pPr>
              <a:buBlip>
                <a:blip r:embed="rId3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DP Ab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77" name="Stop Using RDP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Stop Using RDP</a:t>
            </a:r>
          </a:p>
          <a:p>
            <a:pPr>
              <a:buBlip>
                <a:blip r:embed="rId3"/>
              </a:buBlip>
            </a:pPr>
            <a:r>
              <a:t>See above</a:t>
            </a:r>
          </a:p>
          <a:p>
            <a:pPr>
              <a:buBlip>
                <a:blip r:embed="rId3"/>
              </a:buBlip>
            </a:pPr>
            <a:r>
              <a:t>Seriously, use something else!</a:t>
            </a:r>
          </a:p>
          <a:p>
            <a:pPr>
              <a:buBlip>
                <a:blip r:embed="rId3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ulnera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80" name="Patch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Patching </a:t>
            </a:r>
          </a:p>
          <a:p>
            <a:pPr>
              <a:buBlip>
                <a:blip r:embed="rId3"/>
              </a:buBlip>
            </a:pPr>
            <a:r>
              <a:t>Vulnerability Scanning/Management</a:t>
            </a:r>
          </a:p>
          <a:p>
            <a:pPr>
              <a:buBlip>
                <a:blip r:embed="rId3"/>
              </a:buBlip>
            </a:pPr>
            <a:r>
              <a:t>Layered detection for Zero-Day Attacks</a:t>
            </a:r>
          </a:p>
          <a:p>
            <a:pPr>
              <a:buBlip>
                <a:blip r:embed="rId3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2101 vpi cyber team2.tiff" descr="2101 vpi cyber team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739" y="1259835"/>
            <a:ext cx="7344710" cy="8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nvestigate and Report.tiff" descr="Investigate and Report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5459" y="2106504"/>
            <a:ext cx="12872520" cy="119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Ransomware.tiff" descr="Ransomwar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255" y="4271095"/>
            <a:ext cx="22927490" cy="517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olonial Pipeline Cyberattack.tiff" descr="Colonial Pipeline Cyberattack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27377" y="8408766"/>
            <a:ext cx="10512073" cy="60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Casey</a:t>
            </a:r>
          </a:p>
          <a:p>
            <a:pPr/>
            <a:r>
              <a:t>Mullins</a:t>
            </a:r>
          </a:p>
        </p:txBody>
      </p:sp>
      <p:sp>
        <p:nvSpPr>
          <p:cNvPr id="144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INTRO</a:t>
            </a:r>
          </a:p>
          <a:p>
            <a:pPr marL="716138" indent="-716138">
              <a:buSzPct val="75000"/>
              <a:buChar char="•"/>
            </a:pPr>
            <a:r>
              <a:t>Ransomware Definition</a:t>
            </a:r>
          </a:p>
          <a:p>
            <a:pPr marL="716138" indent="-716138">
              <a:buSzPct val="75000"/>
              <a:buChar char="•"/>
            </a:pPr>
            <a:r>
              <a:t>Darkside Group (?)</a:t>
            </a:r>
          </a:p>
        </p:txBody>
      </p:sp>
      <p:pic>
        <p:nvPicPr>
          <p:cNvPr id="145" name="Casey Mullins.png" descr="Casey Mulli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2999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kim young.png" descr="kim you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Kim</a:t>
            </a:r>
          </a:p>
          <a:p>
            <a:pPr/>
            <a:r>
              <a:t>Young</a:t>
            </a:r>
          </a:p>
        </p:txBody>
      </p:sp>
      <p:sp>
        <p:nvSpPr>
          <p:cNvPr id="149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Background</a:t>
            </a:r>
          </a:p>
          <a:p>
            <a:pPr marL="716138" indent="-716138">
              <a:buSzPct val="75000"/>
              <a:buChar char="•"/>
            </a:pPr>
            <a:r>
              <a:t>Decisions</a:t>
            </a:r>
          </a:p>
          <a:p>
            <a:pPr marL="716138" indent="-716138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ME.png" descr="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Rafael Encarnacion</a:t>
            </a:r>
          </a:p>
        </p:txBody>
      </p:sp>
      <p:sp>
        <p:nvSpPr>
          <p:cNvPr id="153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Phishing</a:t>
            </a:r>
          </a:p>
          <a:p>
            <a:pPr marL="716138" indent="-716138">
              <a:buSzPct val="75000"/>
              <a:buChar char="•"/>
            </a:pPr>
            <a:r>
              <a:t>RDP Abuse</a:t>
            </a:r>
          </a:p>
          <a:p>
            <a:pPr marL="716138" indent="-716138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56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at is Ransomw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59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rkside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62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ision to pay the rans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5" name="wanted to keep the situation confidentia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